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4"/>
  </p:sldMasterIdLst>
  <p:sldIdLst>
    <p:sldId id="256" r:id="rId5"/>
    <p:sldId id="280" r:id="rId6"/>
    <p:sldId id="257" r:id="rId7"/>
    <p:sldId id="278" r:id="rId8"/>
    <p:sldId id="265" r:id="rId9"/>
    <p:sldId id="273" r:id="rId10"/>
    <p:sldId id="276" r:id="rId11"/>
    <p:sldId id="274" r:id="rId12"/>
    <p:sldId id="259" r:id="rId13"/>
    <p:sldId id="279" r:id="rId14"/>
    <p:sldId id="277" r:id="rId15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2FB2D8-1EF7-42DB-A1C7-94DEC75821A6}" v="2" dt="2025-03-20T14:10:19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4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0164-A4D6-40ED-B225-8DF76C15616F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Babergh and Mid Suffolk District Councils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9B26-CA51-414D-A803-92321D242640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black and white sign with white text&#10;&#10;Description automatically generated with low confidence">
            <a:extLst>
              <a:ext uri="{FF2B5EF4-FFF2-40B4-BE49-F238E27FC236}">
                <a16:creationId xmlns:a16="http://schemas.microsoft.com/office/drawing/2014/main" id="{AE015787-A8CF-EFF2-BEB7-D4102BCEF0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579" y="812238"/>
            <a:ext cx="1634178" cy="81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19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3"/>
              </a:buCl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3"/>
              </a:buCl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0164-A4D6-40ED-B225-8DF76C15616F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Babergh and Mid Suffolk District Councils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9B26-CA51-414D-A803-92321D242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56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1" cap="none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0164-A4D6-40ED-B225-8DF76C15616F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Babergh and Mid Suffolk District Councils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9B26-CA51-414D-A803-92321D242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241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1800">
                <a:solidFill>
                  <a:schemeClr val="accent2"/>
                </a:solidFill>
              </a:defRPr>
            </a:lvl1pPr>
            <a:lvl2pPr>
              <a:buClr>
                <a:schemeClr val="accent3"/>
              </a:buClr>
              <a:defRPr sz="1600"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 sz="1400"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 sz="1200">
                <a:solidFill>
                  <a:schemeClr val="accent2"/>
                </a:solidFill>
              </a:defRPr>
            </a:lvl4pPr>
            <a:lvl5pPr>
              <a:buClr>
                <a:schemeClr val="accent3"/>
              </a:buClr>
              <a:defRPr sz="1200">
                <a:solidFill>
                  <a:schemeClr val="accent2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1800">
                <a:solidFill>
                  <a:schemeClr val="accent2"/>
                </a:solidFill>
              </a:defRPr>
            </a:lvl1pPr>
            <a:lvl2pPr>
              <a:buClr>
                <a:schemeClr val="accent3"/>
              </a:buClr>
              <a:defRPr sz="1600"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 sz="1400"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 sz="1200">
                <a:solidFill>
                  <a:schemeClr val="accent2"/>
                </a:solidFill>
              </a:defRPr>
            </a:lvl4pPr>
            <a:lvl5pPr>
              <a:buClr>
                <a:schemeClr val="accent3"/>
              </a:buClr>
              <a:defRPr sz="1200">
                <a:solidFill>
                  <a:schemeClr val="accent2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0164-A4D6-40ED-B225-8DF76C15616F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Babergh and Mid Suffolk District Councils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9B26-CA51-414D-A803-92321D242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665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0164-A4D6-40ED-B225-8DF76C15616F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Babergh and Mid Suffolk District Councils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9B26-CA51-414D-A803-92321D242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84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405257" y="6041363"/>
            <a:ext cx="1552055" cy="365125"/>
          </a:xfrm>
        </p:spPr>
        <p:txBody>
          <a:bodyPr/>
          <a:lstStyle/>
          <a:p>
            <a:fld id="{F21F0164-A4D6-40ED-B225-8DF76C15616F}" type="datetimeFigureOut">
              <a:rPr lang="en-GB" smtClean="0"/>
              <a:t>20/03/2025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Babergh and Mid Suffolk District Councils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9B26-CA51-414D-A803-92321D242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758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0164-A4D6-40ED-B225-8DF76C15616F}" type="datetimeFigureOut">
              <a:rPr lang="en-GB" smtClean="0"/>
              <a:t>20/03/2025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Babergh and Mid Suffolk District Councils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9B26-CA51-414D-A803-92321D2426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15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4746567"/>
            <a:ext cx="6347714" cy="129479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05258" y="6041363"/>
            <a:ext cx="1298202" cy="365125"/>
          </a:xfrm>
        </p:spPr>
        <p:txBody>
          <a:bodyPr/>
          <a:lstStyle/>
          <a:p>
            <a:fld id="{F21F0164-A4D6-40ED-B225-8DF76C15616F}" type="datetimeFigureOut">
              <a:rPr lang="en-GB" smtClean="0"/>
              <a:t>20/03/2025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Babergh and Mid Suffolk District Councils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09B26-CA51-414D-A803-92321D242640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White and yellow flowers">
            <a:extLst>
              <a:ext uri="{FF2B5EF4-FFF2-40B4-BE49-F238E27FC236}">
                <a16:creationId xmlns:a16="http://schemas.microsoft.com/office/drawing/2014/main" id="{C175891C-2532-7B51-45FF-2C16A0C416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70" y="816638"/>
            <a:ext cx="6089390" cy="3846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001842"/>
            <a:ext cx="6347714" cy="566738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96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50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7" y="6041363"/>
            <a:ext cx="15265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F0164-A4D6-40ED-B225-8DF76C15616F}" type="datetimeFigureOut">
              <a:rPr lang="en-GB" smtClean="0"/>
              <a:t>20/03/2025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dirty="0"/>
              <a:t>Babergh and Mid Suffolk District Councils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3265" y="6041363"/>
            <a:ext cx="7277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609B26-CA51-414D-A803-92321D242640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0" name="Picture 19" descr="A black and white sign with white text&#10;&#10;Description automatically generated with low confidence">
            <a:extLst>
              <a:ext uri="{FF2B5EF4-FFF2-40B4-BE49-F238E27FC236}">
                <a16:creationId xmlns:a16="http://schemas.microsoft.com/office/drawing/2014/main" id="{EC457AE0-06D1-FC27-F901-543E45A21DD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579" y="812238"/>
            <a:ext cx="1634178" cy="81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3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7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3DEEA-7701-95B3-06D8-F2D016E545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Neighbourhood Development Plans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050768-FB15-91F5-5B74-522F44A78C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/>
                <a:cs typeface="Arial"/>
              </a:rPr>
              <a:t>Neighbourhood Development Plans and </a:t>
            </a:r>
          </a:p>
          <a:p>
            <a:r>
              <a:rPr lang="en-GB" dirty="0">
                <a:latin typeface="Arial"/>
                <a:cs typeface="Arial"/>
              </a:rPr>
              <a:t>the NPPF December 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6909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55D31-4F66-2D17-451A-21DB1EB2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43403-33A9-B971-C04B-E8FE4CF1F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To outline changes to national policy which will have an impact on our communities</a:t>
            </a:r>
            <a:endParaRPr lang="en-GB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To set out our new interim provisional  housing requirements and what they mean in practice</a:t>
            </a:r>
            <a:endParaRPr lang="en-GB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To talk with you about Neighbourhood Planning as a mechanism for Communities to face the challenge  and </a:t>
            </a:r>
            <a:r>
              <a:rPr lang="en-GB" dirty="0"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what we can do to support you 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en-GB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824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7303C-7CCC-E614-88D3-FCD87BEA9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NPPF December 2024: What this means for us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B9359-44B8-B553-8C65-37FFF5381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Arial"/>
                <a:cs typeface="Arial"/>
              </a:rPr>
              <a:t>The governments formula for housing need: the standard method. Includes 5% buffer. Requirement is for the Plan period to 2037</a:t>
            </a:r>
          </a:p>
          <a:p>
            <a:r>
              <a:rPr lang="en-GB" b="1" dirty="0">
                <a:latin typeface="Arial"/>
                <a:cs typeface="Arial"/>
              </a:rPr>
              <a:t>Babergh</a:t>
            </a:r>
            <a:r>
              <a:rPr lang="en-GB" dirty="0">
                <a:latin typeface="Arial"/>
                <a:cs typeface="Arial"/>
              </a:rPr>
              <a:t>: Now 775 dwellings (was 416) – 86% increase</a:t>
            </a:r>
          </a:p>
          <a:p>
            <a:r>
              <a:rPr lang="en-GB" b="1" dirty="0">
                <a:latin typeface="Arial"/>
                <a:cs typeface="Arial"/>
              </a:rPr>
              <a:t>Mid Suffolk</a:t>
            </a:r>
            <a:r>
              <a:rPr lang="en-GB" dirty="0">
                <a:latin typeface="Arial"/>
                <a:cs typeface="Arial"/>
              </a:rPr>
              <a:t>: Now 734 dwellings (was 535) – 37% increase</a:t>
            </a:r>
          </a:p>
          <a:p>
            <a:r>
              <a:rPr lang="en-GB" dirty="0">
                <a:latin typeface="Arial"/>
                <a:cs typeface="Arial"/>
              </a:rPr>
              <a:t>A new Plan review. A new Spatial strategy</a:t>
            </a:r>
          </a:p>
          <a:p>
            <a:r>
              <a:rPr lang="en-GB" b="1" dirty="0">
                <a:latin typeface="Arial"/>
                <a:cs typeface="Arial"/>
              </a:rPr>
              <a:t>Interim housing requirement comes with significant caveats and will almost certainly change</a:t>
            </a:r>
            <a:endParaRPr lang="en-GB" b="1" dirty="0"/>
          </a:p>
          <a:p>
            <a:endParaRPr lang="en-GB" dirty="0">
              <a:latin typeface="Arial"/>
              <a:cs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3137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724073-D833-41E1-EDAA-D09A1652D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Joint Local Development Scheme March 2025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AC36DC-D66A-3FDF-FD0C-B540950C9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• Scoping and participation stage, including minimum four-month notification of Plan commencement – March 2026 to July 2026. </a:t>
            </a:r>
          </a:p>
          <a:p>
            <a:r>
              <a:rPr lang="en-GB" dirty="0"/>
              <a:t>• Plan visioning and strategy development including first public consultation – August 2026 to March 2027. </a:t>
            </a:r>
          </a:p>
          <a:p>
            <a:r>
              <a:rPr lang="en-GB" dirty="0"/>
              <a:t>• Evidence gathering and draft the Plan – April 2027 to December 2027. </a:t>
            </a:r>
          </a:p>
          <a:p>
            <a:r>
              <a:rPr lang="en-GB" dirty="0"/>
              <a:t>• Second public consultation, proposing changes and submission of the Plan – January 2028 to June 2028. </a:t>
            </a:r>
          </a:p>
          <a:p>
            <a:r>
              <a:rPr lang="en-GB" dirty="0"/>
              <a:t>• Examination of Plan including additional three months for Main Modifications – July 2028 to March 2029.</a:t>
            </a:r>
          </a:p>
          <a:p>
            <a:r>
              <a:rPr lang="en-GB" dirty="0"/>
              <a:t> • Adoption – April 2029</a:t>
            </a:r>
          </a:p>
        </p:txBody>
      </p:sp>
    </p:spTree>
    <p:extLst>
      <p:ext uri="{BB962C8B-B14F-4D97-AF65-F5344CB8AC3E}">
        <p14:creationId xmlns:p14="http://schemas.microsoft.com/office/powerpoint/2010/main" val="1187481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AFA7-1167-76BF-37F8-C3032716D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health warning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6840F-7464-8EF8-65A4-7CDDDB0F4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Provisional interim figures</a:t>
            </a:r>
          </a:p>
          <a:p>
            <a:r>
              <a:rPr lang="en-GB" dirty="0"/>
              <a:t>Interim provisional requirement calculated proportionate to Parish housing stock</a:t>
            </a:r>
          </a:p>
          <a:p>
            <a:r>
              <a:rPr lang="en-GB" dirty="0"/>
              <a:t>“</a:t>
            </a:r>
            <a:r>
              <a:rPr lang="en-GB" i="1" dirty="0"/>
              <a:t>Policy off</a:t>
            </a:r>
            <a:r>
              <a:rPr lang="en-GB" dirty="0"/>
              <a:t>”: These figures </a:t>
            </a:r>
            <a:r>
              <a:rPr lang="en-GB" b="1" u="sng" dirty="0"/>
              <a:t>do not </a:t>
            </a:r>
            <a:r>
              <a:rPr lang="en-GB" dirty="0"/>
              <a:t>factor in constraints and policies which may affect the spatial strategy and distribution of growth</a:t>
            </a:r>
          </a:p>
          <a:p>
            <a:r>
              <a:rPr lang="en-GB" dirty="0"/>
              <a:t>To assist discussion with Neighbourhood Planning groups about local housing requirements</a:t>
            </a:r>
          </a:p>
          <a:p>
            <a:r>
              <a:rPr lang="en-GB" dirty="0"/>
              <a:t>To inform those considering preparing a plan about the scale of the challenge we all face</a:t>
            </a:r>
          </a:p>
        </p:txBody>
      </p:sp>
    </p:spTree>
    <p:extLst>
      <p:ext uri="{BB962C8B-B14F-4D97-AF65-F5344CB8AC3E}">
        <p14:creationId xmlns:p14="http://schemas.microsoft.com/office/powerpoint/2010/main" val="1861793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AF30-09C9-0967-B24E-21C373EB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Provisional interim housing requirement: Babergh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54E06F3-A4BC-F43F-FE30-A9CDC2371F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04644" y="1464014"/>
            <a:ext cx="3087688" cy="2981215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20B4137-1BC0-EC9D-0ED8-2AC8931340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00219" y="1675950"/>
            <a:ext cx="2527165" cy="3881437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79E4B0-0F4C-BF61-883E-F1C21129C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479" y="4405830"/>
            <a:ext cx="3082853" cy="230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10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28803-6E0B-02C4-4C0C-7FBE9FF68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A5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Provisional interim housing requirement: Mid Suffolk (1)</a:t>
            </a:r>
            <a:endParaRPr lang="en-GB" sz="24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A4BD27A-E8A5-C142-1D2E-02AFA6463B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1366" y="1930400"/>
            <a:ext cx="2730640" cy="1797142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40299FA-9B18-F558-06A0-8C3998DAF3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43717" y="2160588"/>
            <a:ext cx="2539317" cy="3881437"/>
          </a:xfrm>
        </p:spPr>
      </p:pic>
    </p:spTree>
    <p:extLst>
      <p:ext uri="{BB962C8B-B14F-4D97-AF65-F5344CB8AC3E}">
        <p14:creationId xmlns:p14="http://schemas.microsoft.com/office/powerpoint/2010/main" val="1190232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7CFADA-8D35-A424-36A7-9B2DEFE0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MSDC (2)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032E4DA-3179-F1E2-BE7E-4E38BBCAA5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86673" y="2160588"/>
            <a:ext cx="2533542" cy="3881437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B41CAFB-E494-1CD1-F3DB-793F1AD2BD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63512" y="2160588"/>
            <a:ext cx="2629035" cy="3435527"/>
          </a:xfrm>
        </p:spPr>
      </p:pic>
    </p:spTree>
    <p:extLst>
      <p:ext uri="{BB962C8B-B14F-4D97-AF65-F5344CB8AC3E}">
        <p14:creationId xmlns:p14="http://schemas.microsoft.com/office/powerpoint/2010/main" val="862835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4F551-80EF-44CE-7B1F-5BDC67C36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Our place based support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FC701-B294-E9D8-6B92-F37E285A3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Tahoma"/>
                <a:ea typeface="Tahoma"/>
                <a:cs typeface="Arial"/>
              </a:rPr>
              <a:t>Your Plan. Our shared Issues.</a:t>
            </a:r>
          </a:p>
          <a:p>
            <a:r>
              <a:rPr lang="en-GB" dirty="0">
                <a:latin typeface="Tahoma"/>
                <a:ea typeface="Tahoma"/>
                <a:cs typeface="Arial"/>
              </a:rPr>
              <a:t>Reducing the risk of non-conformity with NPPF 2024 and our Plan Review. A basic condition for your draft NDP.</a:t>
            </a:r>
            <a:endParaRPr lang="en-GB" dirty="0">
              <a:latin typeface="Tahoma"/>
              <a:ea typeface="Tahoma"/>
            </a:endParaRPr>
          </a:p>
          <a:p>
            <a:r>
              <a:rPr lang="en-GB" dirty="0">
                <a:latin typeface="Tahoma"/>
                <a:ea typeface="Tahoma"/>
                <a:cs typeface="Arial"/>
              </a:rPr>
              <a:t>Helping you consider the challenge of allocations. </a:t>
            </a:r>
            <a:endParaRPr lang="en-GB" dirty="0">
              <a:latin typeface="Tahoma"/>
              <a:ea typeface="Tahoma"/>
            </a:endParaRPr>
          </a:p>
          <a:p>
            <a:r>
              <a:rPr lang="en-GB" dirty="0">
                <a:latin typeface="Tahoma"/>
                <a:ea typeface="Tahoma"/>
                <a:cs typeface="Tahoma"/>
              </a:rPr>
              <a:t>Motivations, opportunities and challenges that may be hidden in plain sight</a:t>
            </a:r>
            <a:endParaRPr lang="en-GB" dirty="0">
              <a:latin typeface="Tahoma"/>
              <a:ea typeface="Tahoma"/>
              <a:cs typeface="Arial"/>
            </a:endParaRPr>
          </a:p>
          <a:p>
            <a:r>
              <a:rPr lang="en-GB" dirty="0">
                <a:latin typeface="Tahoma"/>
                <a:ea typeface="Tahoma"/>
                <a:cs typeface="Arial"/>
              </a:rPr>
              <a:t>Helping you to ensure you have the greatest chance of success with your plan at Examination</a:t>
            </a:r>
            <a:endParaRPr lang="en-GB" dirty="0">
              <a:latin typeface="Tahoma"/>
              <a:ea typeface="Tahoma"/>
            </a:endParaRPr>
          </a:p>
          <a:p>
            <a:endParaRPr lang="en-GB" dirty="0">
              <a:latin typeface="Tahoma"/>
              <a:ea typeface="Tahoma"/>
            </a:endParaRPr>
          </a:p>
          <a:p>
            <a:endParaRPr lang="en-GB" dirty="0">
              <a:latin typeface="Tahoma"/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65382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62517C-DFCB-AB23-DB61-6F6E30E1B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Taking stock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F154AD-76C9-F319-102C-C246B1163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What has held you back from preparing a Neighbourhood Plan?</a:t>
            </a:r>
            <a:endParaRPr lang="en-GB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If you’ve started the work but stopped, what got in the way?</a:t>
            </a:r>
            <a:endParaRPr lang="en-GB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If you’ve had second thoughts, what were they?</a:t>
            </a:r>
            <a:endParaRPr lang="en-GB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Given what we’re told you today, do you feel more inclined to start a plan ?</a:t>
            </a:r>
            <a:endParaRPr lang="en-GB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0292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A57D-6FAE-DCAF-F9DD-80978196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E896F-1311-4B44-5545-CE4282A84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22172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MSDC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49480"/>
      </a:accent1>
      <a:accent2>
        <a:srgbClr val="1A505B"/>
      </a:accent2>
      <a:accent3>
        <a:srgbClr val="A8328A"/>
      </a:accent3>
      <a:accent4>
        <a:srgbClr val="6E91A0"/>
      </a:accent4>
      <a:accent5>
        <a:srgbClr val="F478C2"/>
      </a:accent5>
      <a:accent6>
        <a:srgbClr val="F0D577"/>
      </a:accent6>
      <a:hlink>
        <a:srgbClr val="A8328A"/>
      </a:hlink>
      <a:folHlink>
        <a:srgbClr val="EC1CA7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MSDC presentation template 1" id="{001D548C-36BF-446F-8B57-C659B3356D56}" vid="{CB71F2ED-F5DA-40E5-AC69-A062A32A713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304046-ffad-4f70-9f4b-bbc776f1b690" xsi:nil="true"/>
    <lcf76f155ced4ddcb4097134ff3c332f xmlns="fa76868a-b82a-4a5c-9550-63b8595dc5b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9E3029593328428D12ECAC874646A6" ma:contentTypeVersion="17" ma:contentTypeDescription="Create a new document." ma:contentTypeScope="" ma:versionID="50b27af0098bcb33889c39b473fc0ab8">
  <xsd:schema xmlns:xsd="http://www.w3.org/2001/XMLSchema" xmlns:xs="http://www.w3.org/2001/XMLSchema" xmlns:p="http://schemas.microsoft.com/office/2006/metadata/properties" xmlns:ns2="fa76868a-b82a-4a5c-9550-63b8595dc5b8" xmlns:ns3="e77b307d-7e9c-4308-a7a2-f0b17129d5d2" xmlns:ns4="75304046-ffad-4f70-9f4b-bbc776f1b690" targetNamespace="http://schemas.microsoft.com/office/2006/metadata/properties" ma:root="true" ma:fieldsID="735222e00a38ef18a9194aca1aab470d" ns2:_="" ns3:_="" ns4:_="">
    <xsd:import namespace="fa76868a-b82a-4a5c-9550-63b8595dc5b8"/>
    <xsd:import namespace="e77b307d-7e9c-4308-a7a2-f0b17129d5d2"/>
    <xsd:import namespace="75304046-ffad-4f70-9f4b-bbc776f1b6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76868a-b82a-4a5c-9550-63b8595dc5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06bf4c4-4eb2-40f1-bc0e-6b8189d6fc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7b307d-7e9c-4308-a7a2-f0b17129d5d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04046-ffad-4f70-9f4b-bbc776f1b690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c4ecdade-1c7e-4a4a-bd1e-0b82405777a8}" ma:internalName="TaxCatchAll" ma:showField="CatchAllData" ma:web="e77b307d-7e9c-4308-a7a2-f0b17129d5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80AEB5-1778-4F17-9464-21FD117FFE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7564DE-1C66-4ABE-A280-615C8BB1F9CD}">
  <ds:schemaRefs>
    <ds:schemaRef ds:uri="http://purl.org/dc/elements/1.1/"/>
    <ds:schemaRef ds:uri="fa76868a-b82a-4a5c-9550-63b8595dc5b8"/>
    <ds:schemaRef ds:uri="http://schemas.microsoft.com/office/2006/metadata/properties"/>
    <ds:schemaRef ds:uri="http://purl.org/dc/terms/"/>
    <ds:schemaRef ds:uri="http://schemas.openxmlformats.org/package/2006/metadata/core-properties"/>
    <ds:schemaRef ds:uri="e77b307d-7e9c-4308-a7a2-f0b17129d5d2"/>
    <ds:schemaRef ds:uri="http://schemas.microsoft.com/office/infopath/2007/PartnerControls"/>
    <ds:schemaRef ds:uri="http://schemas.microsoft.com/office/2006/documentManagement/types"/>
    <ds:schemaRef ds:uri="75304046-ffad-4f70-9f4b-bbc776f1b69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AC2122-1339-4911-851A-71748ED328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76868a-b82a-4a5c-9550-63b8595dc5b8"/>
    <ds:schemaRef ds:uri="e77b307d-7e9c-4308-a7a2-f0b17129d5d2"/>
    <ds:schemaRef ds:uri="75304046-ffad-4f70-9f4b-bbc776f1b6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BMSDC presentation corporate template</Template>
  <TotalTime>400</TotalTime>
  <Words>452</Words>
  <Application>Microsoft Office PowerPoint</Application>
  <PresentationFormat>On-screen Show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Arial Narrow</vt:lpstr>
      <vt:lpstr>Symbol</vt:lpstr>
      <vt:lpstr>Tahoma</vt:lpstr>
      <vt:lpstr>Trebuchet MS</vt:lpstr>
      <vt:lpstr>Wingdings 3</vt:lpstr>
      <vt:lpstr>Facet</vt:lpstr>
      <vt:lpstr>Neighbourhood Development Plans</vt:lpstr>
      <vt:lpstr>PowerPoint Presentation</vt:lpstr>
      <vt:lpstr>NPPF December 2024: What this means for us</vt:lpstr>
      <vt:lpstr>Joint Local Development Scheme March 2025</vt:lpstr>
      <vt:lpstr>A health warning</vt:lpstr>
      <vt:lpstr>Provisional interim housing requirement: Babergh</vt:lpstr>
      <vt:lpstr>Provisional interim housing requirement: Mid Suffolk (1)</vt:lpstr>
      <vt:lpstr>MSDC (2)</vt:lpstr>
      <vt:lpstr>Our place based support </vt:lpstr>
      <vt:lpstr>Taking stock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Eliana Ciufo</dc:creator>
  <cp:lastModifiedBy>Philip Isbell</cp:lastModifiedBy>
  <cp:revision>120</cp:revision>
  <cp:lastPrinted>2025-03-20T14:10:28Z</cp:lastPrinted>
  <dcterms:created xsi:type="dcterms:W3CDTF">2025-03-11T11:39:05Z</dcterms:created>
  <dcterms:modified xsi:type="dcterms:W3CDTF">2025-03-20T15:28:46Z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0x010100239E3029593328428D12ECAC874646A6</vt:lpwstr>
  </property>
  <property fmtid="{D5CDD505-2E9C-101B-9397-08002B2CF9AE}" pid="3" name="MediaServiceImageTags">
    <vt:lpwstr/>
  </property>
</Properties>
</file>